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65" r:id="rId8"/>
    <p:sldMasterId id="2147483778" r:id="rId9"/>
    <p:sldMasterId id="2147483791" r:id="rId10"/>
    <p:sldMasterId id="2147483804" r:id="rId11"/>
    <p:sldMasterId id="2147483817" r:id="rId12"/>
    <p:sldMasterId id="2147483830" r:id="rId13"/>
    <p:sldMasterId id="2147483843" r:id="rId14"/>
    <p:sldMasterId id="2147483856" r:id="rId15"/>
    <p:sldMasterId id="2147483882" r:id="rId16"/>
  </p:sldMasterIdLst>
  <p:notesMasterIdLst>
    <p:notesMasterId r:id="rId85"/>
  </p:notesMasterIdLst>
  <p:sldIdLst>
    <p:sldId id="256" r:id="rId17"/>
    <p:sldId id="313" r:id="rId18"/>
    <p:sldId id="355" r:id="rId19"/>
    <p:sldId id="312" r:id="rId20"/>
    <p:sldId id="314" r:id="rId21"/>
    <p:sldId id="315" r:id="rId22"/>
    <p:sldId id="316" r:id="rId23"/>
    <p:sldId id="317" r:id="rId24"/>
    <p:sldId id="318" r:id="rId25"/>
    <p:sldId id="322" r:id="rId26"/>
    <p:sldId id="321" r:id="rId27"/>
    <p:sldId id="323" r:id="rId28"/>
    <p:sldId id="324" r:id="rId29"/>
    <p:sldId id="325" r:id="rId30"/>
    <p:sldId id="331" r:id="rId31"/>
    <p:sldId id="346" r:id="rId32"/>
    <p:sldId id="285" r:id="rId33"/>
    <p:sldId id="348" r:id="rId34"/>
    <p:sldId id="326" r:id="rId35"/>
    <p:sldId id="328" r:id="rId36"/>
    <p:sldId id="327" r:id="rId37"/>
    <p:sldId id="337" r:id="rId38"/>
    <p:sldId id="332" r:id="rId39"/>
    <p:sldId id="280" r:id="rId40"/>
    <p:sldId id="334" r:id="rId41"/>
    <p:sldId id="333" r:id="rId42"/>
    <p:sldId id="335" r:id="rId43"/>
    <p:sldId id="336" r:id="rId44"/>
    <p:sldId id="329" r:id="rId45"/>
    <p:sldId id="338" r:id="rId46"/>
    <p:sldId id="330" r:id="rId47"/>
    <p:sldId id="278" r:id="rId48"/>
    <p:sldId id="339" r:id="rId49"/>
    <p:sldId id="340" r:id="rId50"/>
    <p:sldId id="341" r:id="rId51"/>
    <p:sldId id="342" r:id="rId52"/>
    <p:sldId id="343" r:id="rId53"/>
    <p:sldId id="298" r:id="rId54"/>
    <p:sldId id="344" r:id="rId55"/>
    <p:sldId id="297" r:id="rId56"/>
    <p:sldId id="300" r:id="rId57"/>
    <p:sldId id="345" r:id="rId58"/>
    <p:sldId id="349" r:id="rId59"/>
    <p:sldId id="350" r:id="rId60"/>
    <p:sldId id="352" r:id="rId61"/>
    <p:sldId id="353" r:id="rId62"/>
    <p:sldId id="354" r:id="rId63"/>
    <p:sldId id="356" r:id="rId64"/>
    <p:sldId id="357" r:id="rId65"/>
    <p:sldId id="359" r:id="rId66"/>
    <p:sldId id="361" r:id="rId67"/>
    <p:sldId id="362" r:id="rId68"/>
    <p:sldId id="363" r:id="rId69"/>
    <p:sldId id="364" r:id="rId70"/>
    <p:sldId id="365" r:id="rId71"/>
    <p:sldId id="358" r:id="rId72"/>
    <p:sldId id="360" r:id="rId73"/>
    <p:sldId id="372" r:id="rId74"/>
    <p:sldId id="366" r:id="rId75"/>
    <p:sldId id="367" r:id="rId76"/>
    <p:sldId id="368" r:id="rId77"/>
    <p:sldId id="369" r:id="rId78"/>
    <p:sldId id="370" r:id="rId79"/>
    <p:sldId id="371" r:id="rId80"/>
    <p:sldId id="373" r:id="rId81"/>
    <p:sldId id="374" r:id="rId82"/>
    <p:sldId id="375" r:id="rId83"/>
    <p:sldId id="270" r:id="rId84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7483" autoAdjust="0"/>
  </p:normalViewPr>
  <p:slideViewPr>
    <p:cSldViewPr snapToGrid="0">
      <p:cViewPr varScale="1">
        <p:scale>
          <a:sx n="68" d="100"/>
          <a:sy n="68" d="100"/>
        </p:scale>
        <p:origin x="5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76" Type="http://schemas.openxmlformats.org/officeDocument/2006/relationships/slide" Target="slides/slide60.xml"/><Relationship Id="rId84" Type="http://schemas.openxmlformats.org/officeDocument/2006/relationships/slide" Target="slides/slide68.xml"/><Relationship Id="rId89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slide" Target="slides/slide50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0E6F-0C95-4720-B765-DA62FA905AE8}" type="datetimeFigureOut">
              <a:rPr lang="en-GB" smtClean="0"/>
              <a:t>15/09/2020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07DEF-2880-4485-862D-B1E2C11088F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7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3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33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5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81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6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5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91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32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9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405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073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19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40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87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56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4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89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5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4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7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234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7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993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099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59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33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861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98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94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8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18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531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673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1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657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15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54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66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4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8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841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2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2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IAC – MIDA2 project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i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/09/2020,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Aerodynamic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forces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000" y="1127880"/>
            <a:ext cx="1214700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drag force impacts on the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acceleration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negative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because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opposite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air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density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drag/lift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area 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Square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44CBA8-E8B9-4AF0-A93A-05F436EE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4068801"/>
            <a:ext cx="2629267" cy="83831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0490125A-3AD7-45F6-BBA9-1C6142426CB0}"/>
              </a:ext>
            </a:extLst>
          </p:cNvPr>
          <p:cNvGrpSpPr/>
          <p:nvPr/>
        </p:nvGrpSpPr>
        <p:grpSpPr>
          <a:xfrm>
            <a:off x="1659124" y="2313252"/>
            <a:ext cx="8957750" cy="1153465"/>
            <a:chOff x="1392880" y="1766998"/>
            <a:chExt cx="8957750" cy="115346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9B64CD-28BC-49C4-BAB1-C571A8E1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880" y="1920198"/>
              <a:ext cx="8859486" cy="100026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9DC19AE-F442-4FF7-B9E9-88D8529FA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7" r="57633" b="63450"/>
            <a:stretch/>
          </p:blipFill>
          <p:spPr>
            <a:xfrm>
              <a:off x="9455084" y="1766998"/>
              <a:ext cx="895546" cy="30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25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modelled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taking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account the power output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P = 0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braking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express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5F0B21-5C6E-424D-9FDC-417B64D8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03" y="3765981"/>
            <a:ext cx="6497794" cy="11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Tyre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Archard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model has been converted in order to take into account, instead of the sliding velocity, the forces acting on the wheels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pressure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=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/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Tyre_contact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_a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K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opportunely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C8DA24-E20A-441F-91A6-EF14A288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89" y="4628561"/>
            <a:ext cx="4905960" cy="15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1)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054482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take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acount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shape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Indianapolis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circuit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simplify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model,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travel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parallel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tangent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curve.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way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only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weight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road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3" b="7713"/>
          <a:stretch/>
        </p:blipFill>
        <p:spPr>
          <a:xfrm>
            <a:off x="6938475" y="3901616"/>
            <a:ext cx="4175727" cy="2540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27C6F2-7E6C-4E09-90D7-EAD5B0F9A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0" t="3901" r="2580" b="5282"/>
          <a:stretch/>
        </p:blipFill>
        <p:spPr>
          <a:xfrm>
            <a:off x="1448914" y="3535775"/>
            <a:ext cx="3291628" cy="29062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F957E7-37E2-495A-9AAF-EF60CEC66B3E}"/>
              </a:ext>
            </a:extLst>
          </p:cNvPr>
          <p:cNvSpPr txBox="1"/>
          <p:nvPr/>
        </p:nvSpPr>
        <p:spPr>
          <a:xfrm>
            <a:off x="6138000" y="3500273"/>
            <a:ext cx="18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283086-36D4-4D7C-84D4-596E0884CF90}"/>
              </a:ext>
            </a:extLst>
          </p:cNvPr>
          <p:cNvSpPr txBox="1"/>
          <p:nvPr/>
        </p:nvSpPr>
        <p:spPr>
          <a:xfrm>
            <a:off x="825474" y="3535775"/>
            <a:ext cx="272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6516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-94268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mg*sin(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γ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center of the curve.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again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11" y="1131647"/>
            <a:ext cx="4028389" cy="26039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AA4235-2088-4B9C-8B22-CE120C60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" b="19492"/>
          <a:stretch/>
        </p:blipFill>
        <p:spPr>
          <a:xfrm>
            <a:off x="20700" y="4044116"/>
            <a:ext cx="12150000" cy="2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4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made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change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traversing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or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straight path: the drag force decrease is of 15% while the lift force decrease is of 30%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curvature path: the drag force decrease is of 15% while the lift force is left unchanged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36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80180" y="1981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Validation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the model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025397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aspects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so far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test and validate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objective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behaviour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manouvers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Non-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on a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banked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road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Accelerating-Braking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Sinusoidal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speed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increasing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steering angle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details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PDF</a:t>
            </a:r>
          </a:p>
        </p:txBody>
      </p:sp>
    </p:spTree>
    <p:extLst>
      <p:ext uri="{BB962C8B-B14F-4D97-AF65-F5344CB8AC3E}">
        <p14:creationId xmlns:p14="http://schemas.microsoft.com/office/powerpoint/2010/main" val="189789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make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necessary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design a controller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first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 to design the controller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choose as operating point for linearization a point where we assume that: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is moving on a straight path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has a constant longitudinal speed</a:t>
            </a:r>
          </a:p>
        </p:txBody>
      </p:sp>
    </p:spTree>
    <p:extLst>
      <p:ext uri="{BB962C8B-B14F-4D97-AF65-F5344CB8AC3E}">
        <p14:creationId xmlns:p14="http://schemas.microsoft.com/office/powerpoint/2010/main" val="239138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2240336" y="1506759"/>
            <a:ext cx="5999585" cy="2092533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304975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Non linear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values of states and inputs at the considered operating point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Linearized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6" y="1713770"/>
            <a:ext cx="1285308" cy="188552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5E6C1FB-C25B-4C95-8385-E468F0CF3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65" y="1283904"/>
            <a:ext cx="2976295" cy="2308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4BBDE9B-8F09-470A-BF85-8447A2930A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26" t="13741" r="3246"/>
          <a:stretch/>
        </p:blipFill>
        <p:spPr>
          <a:xfrm>
            <a:off x="2725471" y="4330458"/>
            <a:ext cx="2315852" cy="20415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DF9FC4-B43A-407F-8FBB-BF7F1647EC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40" t="-634"/>
          <a:stretch/>
        </p:blipFill>
        <p:spPr>
          <a:xfrm>
            <a:off x="6306532" y="4466079"/>
            <a:ext cx="1543290" cy="1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Expanding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system in a Taylor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Considering linear tyre model and linear version of the slip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B05FEC-A930-4CD8-9489-5EA31861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747319"/>
            <a:ext cx="7668695" cy="7906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E4FE83-498F-4FBD-ABBC-7CB7FF13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43" y="3429000"/>
            <a:ext cx="3962114" cy="28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objective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the project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create a car simulator running on Indianapolis Motor Speedway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focus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relevant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useful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Indy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Autonomous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challenge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car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correspond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of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competition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Developed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Matlab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Simulink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47078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202131" y="1164658"/>
            <a:ext cx="119448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and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best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approximate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in the case of small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angles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each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33C0FC-6139-4B28-A6CF-3EC6EFF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8" y="1969587"/>
            <a:ext cx="8232511" cy="4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351CA2B-0746-4787-9B74-CB329F46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57" y="1949352"/>
            <a:ext cx="8974867" cy="4042433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948AD23-4C3B-41F6-AD40-A5C270E5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6" y="2346330"/>
            <a:ext cx="159089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case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possible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split the control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logic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independent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1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makes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steering angle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minimize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status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628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longitudinal controller is to make the vehicle follow a given speed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speed profile is provided through an array of reference velocities indexed by the curvilinear abscissa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reference velocity in a specific point of the track is found by looking up this array searching for the nearest point in the trajectory from the actual position of the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design the regulator we used the transfer function from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in the linearized model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406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318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:     				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/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𝑚𝑇</m:t>
                        </m:r>
                      </m:num>
                      <m:den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500" dirty="0"/>
                  <a:t> = G(s)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blipFill>
                <a:blip r:embed="rId2"/>
                <a:stretch>
                  <a:fillRect l="-193" t="-108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avolo, sedendo, computer, portatile&#10;&#10;Descrizione generata automaticamente">
            <a:extLst>
              <a:ext uri="{FF2B5EF4-FFF2-40B4-BE49-F238E27FC236}">
                <a16:creationId xmlns:a16="http://schemas.microsoft.com/office/drawing/2014/main" id="{A3B35CAB-204C-4940-8D55-5DAC9D5A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5278" r="8151" b="5196"/>
          <a:stretch/>
        </p:blipFill>
        <p:spPr>
          <a:xfrm>
            <a:off x="1838204" y="1939964"/>
            <a:ext cx="8432800" cy="44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171323"/>
            <a:ext cx="1135414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 open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has a bandwidth of at least 1 [Hz]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ramp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						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5B56275-D402-478F-B212-E5CF24C9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28" y="3403370"/>
            <a:ext cx="7738344" cy="28118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B8470B-A298-4B5A-A0DD-B466AB0E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66" y="1560597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Tuned parameters are: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0.06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0.03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5.2 x 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3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double zeros were chosen to be coincident for tuning simplicity and were added to obtain a raise of the phase margin in order for the system to be stable. The pole at frequency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was added to obtain the desired bandwidth and to have a causal regulator.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578B4B-350A-4458-9184-396F906F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87" y="1463103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function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testo, mappa, tavolo, largo&#10;&#10;Descrizione generata automaticamente">
            <a:extLst>
              <a:ext uri="{FF2B5EF4-FFF2-40B4-BE49-F238E27FC236}">
                <a16:creationId xmlns:a16="http://schemas.microsoft.com/office/drawing/2014/main" id="{29B94553-CF48-4756-95C4-94F584794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5900" r="7877" b="5228"/>
          <a:stretch/>
        </p:blipFill>
        <p:spPr>
          <a:xfrm>
            <a:off x="1283784" y="1168924"/>
            <a:ext cx="9844531" cy="51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4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 - Tracking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results</a:t>
            </a:r>
            <a:endParaRPr lang="en-GB" sz="2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3755DE-0D90-4E51-9407-A303BDD5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5" y="1055803"/>
            <a:ext cx="10160665" cy="53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lateral controller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to minimize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heading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idea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behind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foresee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in the </a:t>
            </a: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next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instants»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better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</a:t>
            </a:r>
          </a:p>
          <a:p>
            <a:endParaRPr lang="it-IT" sz="32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C413300-993B-4193-BCA3-71BE5E3B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31" y="2151321"/>
            <a:ext cx="6012293" cy="4227394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4183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structure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1599" y="1071318"/>
            <a:ext cx="10766297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main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points on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focused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project are: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Model of the car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a 3-DOF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dynamics of the car with non-linear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trike="noStrike" spc="-1" dirty="0">
                <a:solidFill>
                  <a:srgbClr val="000000"/>
                </a:solidFill>
                <a:latin typeface="Malgun Gothic Semilight"/>
              </a:rPr>
              <a:t>Controller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regulators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with loop-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shaping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techniques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make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from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one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full race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validate the model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about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endParaRPr lang="it-IT" sz="240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8647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build the lateral controller a slight modification in the considered state space model has been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linearized model we first neglect the longitudinal dynamics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5EC81-11D1-438F-9925-2DCB2772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2" y="3103328"/>
            <a:ext cx="1124107" cy="9050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CAD2FB-AFD1-4DFF-BDF5-B37E27D6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02" y="4310180"/>
            <a:ext cx="834506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Then we make a change in the states by exploiting the following assumption that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T0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corresponds to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given that the vehicle is traversing a straight path and 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β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Thus obtaining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75ADC9-3173-4E88-A38E-8502B383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9" y="2409064"/>
            <a:ext cx="2124371" cy="495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17AEAA-CDAD-4B14-8251-7984DF5E4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58082" r="7481" b="7923"/>
          <a:stretch/>
        </p:blipFill>
        <p:spPr>
          <a:xfrm>
            <a:off x="8384228" y="2178336"/>
            <a:ext cx="1442301" cy="952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860373-2DFD-4B7B-B61E-D8C068C4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13"/>
          <a:stretch/>
        </p:blipFill>
        <p:spPr>
          <a:xfrm>
            <a:off x="5193325" y="2406705"/>
            <a:ext cx="1648055" cy="4953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0CC548-84F2-44A9-BC1C-AB104EEA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50" y="3953568"/>
            <a:ext cx="9547403" cy="22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900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this model two states and an input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(for the curvature)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have been added to take into consideration the dynamic of the 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represents the lateral positioning error with respect to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center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of gravity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the heading angle error, representing the difference between the desired yaw angle and the actual one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161A22-0103-4086-A147-1687946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85" y="4328991"/>
            <a:ext cx="5591233" cy="1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B834CA-69BB-4F0A-A59E-1E21E038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0" y="1553637"/>
            <a:ext cx="8203584" cy="49113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72762E-4827-44ED-BAAC-8E1E4277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" y="3278377"/>
            <a:ext cx="3328131" cy="14618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2533B5-35BD-4D16-9476-73DE3F9A897D}"/>
              </a:ext>
            </a:extLst>
          </p:cNvPr>
          <p:cNvSpPr txBox="1"/>
          <p:nvPr/>
        </p:nvSpPr>
        <p:spPr>
          <a:xfrm>
            <a:off x="538619" y="1201483"/>
            <a:ext cx="806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Using the small angle assumption and considering that the vehicle is well tracked we can also simplify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0819B75-034F-4AE3-BA94-9EAA48B13AC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881575" y="2167003"/>
            <a:ext cx="0" cy="1111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246247" y="1247358"/>
            <a:ext cx="11783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So we have the following state space model having as output the error on the lookahead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that will be the sum of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and of the error determined by the lookahead distance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*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AE9EF7-ABCC-4B54-81A7-329892E5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1" t="4070"/>
          <a:stretch/>
        </p:blipFill>
        <p:spPr>
          <a:xfrm>
            <a:off x="246247" y="2666236"/>
            <a:ext cx="8280290" cy="27494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0DFB37-822C-4F84-971A-3F381AB8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0" t="27398" r="4906" b="-1"/>
          <a:stretch/>
        </p:blipFill>
        <p:spPr>
          <a:xfrm>
            <a:off x="8960226" y="3530022"/>
            <a:ext cx="3082565" cy="14429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8FB00A-81B2-498E-9C97-1DEFAB769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7" t="7074" r="4327" b="74358"/>
          <a:stretch/>
        </p:blipFill>
        <p:spPr>
          <a:xfrm>
            <a:off x="9125147" y="2604223"/>
            <a:ext cx="2743200" cy="369027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3D4FD17-5EE7-490D-9FE1-8454EF6D381A}"/>
              </a:ext>
            </a:extLst>
          </p:cNvPr>
          <p:cNvCxnSpPr>
            <a:cxnSpLocks/>
          </p:cNvCxnSpPr>
          <p:nvPr/>
        </p:nvCxnSpPr>
        <p:spPr>
          <a:xfrm>
            <a:off x="8748074" y="2375555"/>
            <a:ext cx="0" cy="3638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95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steering angle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With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N(s)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D(s):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0B8852-C712-4996-AF7D-687ABD26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60" y="1965341"/>
            <a:ext cx="2857899" cy="8764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292F7F2-3772-4D24-A70E-7A13082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78" y="3406958"/>
            <a:ext cx="5058481" cy="14289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035D8D-0ACB-4D79-A8D3-097F5B7B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33" y="4933256"/>
            <a:ext cx="699232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A18EB28-4BF9-4029-9C7D-38CDF5C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8" y="2880448"/>
            <a:ext cx="6960705" cy="3316458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curvature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254434-94AA-44BE-A3A4-9DDBA349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88" y="1904597"/>
            <a:ext cx="3274435" cy="9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plant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G(s)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21D085-9DAC-4259-8970-C852A979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54" y="1098458"/>
            <a:ext cx="9951091" cy="52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7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B97AA6-D74C-4BF8-A04A-CB5C6FD48113}"/>
              </a:ext>
            </a:extLst>
          </p:cNvPr>
          <p:cNvSpPr txBox="1"/>
          <p:nvPr/>
        </p:nvSpPr>
        <p:spPr>
          <a:xfrm>
            <a:off x="438784" y="1121910"/>
            <a:ext cx="11708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Starting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from the 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plant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following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tuned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0.01 [Hz]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2*10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-4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combining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and G(s)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system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step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integrator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added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testing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overwhelm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non-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No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rescheduling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bandwidth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similar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9BD5A2-B55D-46CB-9BB6-3992BC4C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8" y="2117915"/>
            <a:ext cx="3810532" cy="9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diagram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314F75-FBD1-4265-9A04-D0F2CB5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6" y="1079650"/>
            <a:ext cx="10380096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Dynamic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Tyre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68F7DE-FD24-4749-8FDC-E11AB924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7" y="1429881"/>
            <a:ext cx="5951743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Step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response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9FDB87-E57E-4221-A6D7-46DDB320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5" y="1112021"/>
            <a:ext cx="10269263" cy="53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438784" y="1309725"/>
            <a:ext cx="1101050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instantly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1/k with k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feed-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forward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mechanism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implemented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current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822B618-DEC4-40EC-BCA0-A9B67F1CBF1C}"/>
              </a:ext>
            </a:extLst>
          </p:cNvPr>
          <p:cNvGrpSpPr/>
          <p:nvPr/>
        </p:nvGrpSpPr>
        <p:grpSpPr>
          <a:xfrm>
            <a:off x="1212144" y="4590853"/>
            <a:ext cx="9641975" cy="930422"/>
            <a:chOff x="1046374" y="4056473"/>
            <a:chExt cx="9132928" cy="849954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786E2176-173C-41E7-9AA0-A5B881885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" t="33023" r="1518" b="6346"/>
            <a:stretch/>
          </p:blipFill>
          <p:spPr>
            <a:xfrm>
              <a:off x="5285022" y="4056473"/>
              <a:ext cx="4894280" cy="849954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7296EA-83A1-4D72-A7C2-A869778DA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45" b="68556"/>
            <a:stretch/>
          </p:blipFill>
          <p:spPr>
            <a:xfrm>
              <a:off x="1046374" y="4261651"/>
              <a:ext cx="4172660" cy="43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91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593889" y="1337577"/>
            <a:ext cx="120788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F22AE9-8F45-47B5-8F3D-388B376D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47" y="1923069"/>
            <a:ext cx="9352331" cy="39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8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273378" y="1085609"/>
            <a:ext cx="120788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design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they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tested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original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non-linear model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shown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following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46DCD6-2033-47E9-9341-90EA10D0C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"/>
          <a:stretch/>
        </p:blipFill>
        <p:spPr>
          <a:xfrm>
            <a:off x="1941922" y="1873569"/>
            <a:ext cx="8559538" cy="45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speed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profile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tracking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9F412-522D-4B86-A022-B461ED8C0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" t="3854" r="1144" b="5352"/>
          <a:stretch/>
        </p:blipFill>
        <p:spPr>
          <a:xfrm>
            <a:off x="598106" y="1234911"/>
            <a:ext cx="11072318" cy="50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center of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gravity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B21A9C-1365-4B7F-B169-97B11E2E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t="7860" r="1458" b="2771"/>
          <a:stretch/>
        </p:blipFill>
        <p:spPr>
          <a:xfrm>
            <a:off x="335802" y="1234912"/>
            <a:ext cx="11419423" cy="51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7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29D706-15F8-4578-BB1C-BA24BD113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66" r="627" b="2039"/>
          <a:stretch/>
        </p:blipFill>
        <p:spPr>
          <a:xfrm>
            <a:off x="797320" y="1263192"/>
            <a:ext cx="10622588" cy="50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6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Controlled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steering angle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BC80FA7-CC1D-4B27-A959-4CC28DCCC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678" r="1015" b="2053"/>
          <a:stretch/>
        </p:blipFill>
        <p:spPr>
          <a:xfrm>
            <a:off x="670320" y="1168924"/>
            <a:ext cx="10845811" cy="51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7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definition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 and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 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evaluate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following the track with an high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80-85m/s).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«stress test»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performed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extreme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 and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fixed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 (20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(ON/OFF).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push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limit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achieve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good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situations</a:t>
            </a: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 test has been executed to show how an error on the estimation of tyre wear impacts on the lap time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36071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show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how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impact on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for the first 10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for the last 10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same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larger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threshold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(2m),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stops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7200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3632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0" y="1250778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Initial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Equilibrium with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inertial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Oij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A72F03-3DB4-41E7-9FFB-679A997AE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" t="-649" r="6752" b="-1"/>
          <a:stretch/>
        </p:blipFill>
        <p:spPr>
          <a:xfrm>
            <a:off x="277213" y="2671816"/>
            <a:ext cx="7280923" cy="166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6129B76-04C0-4F85-B75D-F51003E26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7442" r="13500" b="8105"/>
          <a:stretch/>
        </p:blipFill>
        <p:spPr>
          <a:xfrm>
            <a:off x="2026179" y="4543720"/>
            <a:ext cx="4168307" cy="1432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786308-6B1E-4120-83DD-643CE4B7F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8" y="2121303"/>
            <a:ext cx="3741749" cy="29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9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214501"/>
            <a:ext cx="109560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clearly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show a positive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15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14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due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drag and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modulus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allows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maintain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giving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less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second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401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679A316-71CA-41A2-A4D0-CA1BC1F2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7" y="1064265"/>
            <a:ext cx="9967274" cy="52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7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062CFA-6274-418A-997D-7A9C2C19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13" y="1530738"/>
            <a:ext cx="9060759" cy="48506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latin typeface="Malgun Gothic Semilight"/>
              </a:rPr>
              <a:t>Ellipse reduction due to the wear - 14% less on rear tyre - 7% loss on front tyre</a:t>
            </a:r>
          </a:p>
        </p:txBody>
      </p:sp>
    </p:spTree>
    <p:extLst>
      <p:ext uri="{BB962C8B-B14F-4D97-AF65-F5344CB8AC3E}">
        <p14:creationId xmlns:p14="http://schemas.microsoft.com/office/powerpoint/2010/main" val="1990224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D88DD45-D4D7-4881-B3AB-C0C40CD2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80" y="1070639"/>
            <a:ext cx="9891860" cy="53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9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Ellipse reduction due to the wear - 16% less on rear tyre - 9% loss on front tyre</a:t>
            </a:r>
            <a:endParaRPr lang="en-GB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E101C0C-B283-4B23-BE54-424C15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11" y="1462841"/>
            <a:ext cx="9006109" cy="49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5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155975" y="195426"/>
            <a:ext cx="11957463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comparison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between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</a:t>
            </a:r>
            <a:r>
              <a:rPr lang="it-IT" sz="2600" b="1" spc="-1" baseline="-25000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xR</a:t>
            </a:r>
            <a:r>
              <a:rPr lang="it-IT" sz="2600" b="1" spc="-1" baseline="-25000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when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slisptream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ON/OFF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mappa, sedendo, tavolo, piccolo&#10;&#10;Descrizione generata automaticamente">
            <a:extLst>
              <a:ext uri="{FF2B5EF4-FFF2-40B4-BE49-F238E27FC236}">
                <a16:creationId xmlns:a16="http://schemas.microsoft.com/office/drawing/2014/main" id="{EDF7C426-55D4-49EC-81DF-AF6A94B8C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5348" r="8608" b="5041"/>
          <a:stretch/>
        </p:blipFill>
        <p:spPr>
          <a:xfrm>
            <a:off x="914401" y="1084082"/>
            <a:ext cx="10058401" cy="53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7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simulate a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realistic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scenario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ego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aware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»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reduced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not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handled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situation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constant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adjust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carried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running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 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12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following are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OFF – 20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1010.495 s -&gt; 50.525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vs 84.2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24.05 %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14.92 %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57.91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0.09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lvl="2"/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ON – 20 giri: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1001.475 s -&gt; 50,074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-&gt; 85.7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22.07 %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13.82 %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51.71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6.29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12190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Total race time is reduced by around 9 seconds, so an average of 0.5 seconds per lap that could be significant in a race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Peak velocity increases by the 2%, from 84.2 [m/s] to 85.7 [m/s], this is due to the fact that since tyres wear increasing is slower, higher velocities can be handled for more time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Maximum lateral forces reduction decreases by 2% on the rear wheel and by 1% on the front one.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Fuel consumption loss is significantly less, 0.09 [kg] of fuel remaining in the case of no-slipstreaming and 6.29 [kg] while slipstreaming, around 6 [kg] saved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975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C3C1C7-33CD-4FBF-B7B8-379272E4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37" y="1098549"/>
            <a:ext cx="9844725" cy="5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3876632" y="1574289"/>
            <a:ext cx="7920438" cy="2762488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276694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set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followings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states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state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6" y="2502861"/>
            <a:ext cx="2019582" cy="2962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D7157B-157F-4BFC-BFEF-BBDF5FFD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9" t="2715" r="3781" b="7594"/>
          <a:stretch/>
        </p:blipFill>
        <p:spPr>
          <a:xfrm>
            <a:off x="7599284" y="4487170"/>
            <a:ext cx="3857712" cy="16034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9FD333-06A3-4974-91E9-523ADEB59D26}"/>
              </a:ext>
            </a:extLst>
          </p:cNvPr>
          <p:cNvCxnSpPr>
            <a:cxnSpLocks/>
          </p:cNvCxnSpPr>
          <p:nvPr/>
        </p:nvCxnSpPr>
        <p:spPr>
          <a:xfrm flipV="1">
            <a:off x="2045616" y="3003563"/>
            <a:ext cx="2138030" cy="11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0417279-1F26-4500-B6E2-9639BB2C48A0}"/>
              </a:ext>
            </a:extLst>
          </p:cNvPr>
          <p:cNvCxnSpPr>
            <a:cxnSpLocks/>
          </p:cNvCxnSpPr>
          <p:nvPr/>
        </p:nvCxnSpPr>
        <p:spPr>
          <a:xfrm>
            <a:off x="2045616" y="5071621"/>
            <a:ext cx="53261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6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F3C778-99B1-4BAE-9E7A-C1375EB7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50" y="1135986"/>
            <a:ext cx="9587100" cy="5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3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1038001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EF6D25-1E08-473F-A8B2-A8E626235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" t="3509"/>
          <a:stretch/>
        </p:blipFill>
        <p:spPr>
          <a:xfrm>
            <a:off x="1196658" y="1217477"/>
            <a:ext cx="9715891" cy="511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1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BF384-B579-49F3-BA38-E43CE0D0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70" y="1088496"/>
            <a:ext cx="9891860" cy="52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2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A342F0-6515-4AF6-8D53-AAD086AD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08" y="1086066"/>
            <a:ext cx="9778738" cy="5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6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1038001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F0648B-64BC-4CC1-975F-AD8CC2C85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" t="2789"/>
          <a:stretch/>
        </p:blipFill>
        <p:spPr>
          <a:xfrm>
            <a:off x="1069521" y="1084224"/>
            <a:ext cx="10136957" cy="53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99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run this test some changes have been made by increasing and decreasing the tyre wear with the goal of obtaining a final loss on the friction ellipse respectively of around +5% and -5%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objective is to show how an error of the estimation may impact on the final results (lap time, simulation time…)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While running these simulations a slightly different scaling in velocity has been applied to cope with tyre wear changes</a:t>
            </a:r>
          </a:p>
        </p:txBody>
      </p:sp>
    </p:spTree>
    <p:extLst>
      <p:ext uri="{BB962C8B-B14F-4D97-AF65-F5344CB8AC3E}">
        <p14:creationId xmlns:p14="http://schemas.microsoft.com/office/powerpoint/2010/main" val="3279479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Simulation with loss higher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29%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1029.7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51.485 [s]</a:t>
            </a:r>
          </a:p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•Reference simulation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24.5%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1019.510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50.976 [s]</a:t>
            </a:r>
          </a:p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•Simulation with loss lower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20.2%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1010.835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50.542 [s]</a:t>
            </a:r>
          </a:p>
        </p:txBody>
      </p:sp>
    </p:spTree>
    <p:extLst>
      <p:ext uri="{BB962C8B-B14F-4D97-AF65-F5344CB8AC3E}">
        <p14:creationId xmlns:p14="http://schemas.microsoft.com/office/powerpoint/2010/main" val="3474246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results it can be seen that an error on estimation of tyre wear of around 5% has an impact of less than 1% on the lap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can conclude that having a small error on the estimation with respect to the real value may not be so critical</a:t>
            </a:r>
          </a:p>
        </p:txBody>
      </p:sp>
    </p:spTree>
    <p:extLst>
      <p:ext uri="{BB962C8B-B14F-4D97-AF65-F5344CB8AC3E}">
        <p14:creationId xmlns:p14="http://schemas.microsoft.com/office/powerpoint/2010/main" val="655758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68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4343465" y="822002"/>
            <a:ext cx="3848426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3000" b="0" strike="noStrike" spc="-1" dirty="0">
                <a:solidFill>
                  <a:srgbClr val="000000"/>
                </a:solidFill>
                <a:latin typeface="Malgun Gothic Semilight"/>
              </a:rPr>
              <a:t>IAC – MIDA2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225356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ormula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from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experimental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data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Takes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input: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slip angle </a:t>
            </a:r>
            <a:r>
              <a:rPr lang="el-GR" sz="2400" b="0" strike="noStrike" spc="-1" dirty="0">
                <a:solidFill>
                  <a:srgbClr val="000000"/>
                </a:solidFill>
                <a:latin typeface="Malgun Gothic Semilight"/>
              </a:rPr>
              <a:t>α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amplitude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D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Pacejka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710D0F-E8B2-4969-AADB-A71B0148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32" y="1503111"/>
            <a:ext cx="6544588" cy="5715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7265725-3D0C-4D94-A9BD-81943B69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00" y="2319962"/>
            <a:ext cx="5582429" cy="354379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B3A0059-6E1F-4BC6-8B0E-4191850E94B1}"/>
              </a:ext>
            </a:extLst>
          </p:cNvPr>
          <p:cNvCxnSpPr>
            <a:cxnSpLocks/>
          </p:cNvCxnSpPr>
          <p:nvPr/>
        </p:nvCxnSpPr>
        <p:spPr>
          <a:xfrm>
            <a:off x="8144759" y="3091992"/>
            <a:ext cx="32239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3DAD618C-3DD5-440E-8AFD-2E8001BD44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7242" y="3091992"/>
            <a:ext cx="3758152" cy="1414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physics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through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friction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dimension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endParaRPr lang="it-IT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1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h</a:t>
            </a: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1)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507FD1-4F3C-4DBB-8FB9-7E034351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5" t="56623" r="12115" b="5931"/>
          <a:stretch/>
        </p:blipFill>
        <p:spPr>
          <a:xfrm>
            <a:off x="7389417" y="5222542"/>
            <a:ext cx="2954956" cy="9586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5A86A3-352D-4F11-80C2-2A8AFFD4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995" y="2714839"/>
            <a:ext cx="4690207" cy="14740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5AAC9E-2BF1-43EB-99A8-1FC0D569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95" y="1137393"/>
            <a:ext cx="4448101" cy="11869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975167-D5B1-4E71-AEA0-EE1B933F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9203" r="12254" b="53351"/>
          <a:stretch/>
        </p:blipFill>
        <p:spPr>
          <a:xfrm>
            <a:off x="1302319" y="5222542"/>
            <a:ext cx="4793381" cy="958611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7ACDECE-2789-43E1-87E9-2E9738F9B2BA}"/>
              </a:ext>
            </a:extLst>
          </p:cNvPr>
          <p:cNvCxnSpPr>
            <a:cxnSpLocks/>
          </p:cNvCxnSpPr>
          <p:nvPr/>
        </p:nvCxnSpPr>
        <p:spPr>
          <a:xfrm>
            <a:off x="4716379" y="3619580"/>
            <a:ext cx="2983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45C5B5-CC72-4AB4-B65E-C9DCFCEA1A2E}"/>
              </a:ext>
            </a:extLst>
          </p:cNvPr>
          <p:cNvCxnSpPr>
            <a:cxnSpLocks/>
          </p:cNvCxnSpPr>
          <p:nvPr/>
        </p:nvCxnSpPr>
        <p:spPr>
          <a:xfrm>
            <a:off x="6973933" y="1739391"/>
            <a:ext cx="81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5490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control variable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determines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on the ellipse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output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will be scaled according 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set the peak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+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) =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4617-480B-4DAA-A7BD-6F103717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27" y="2823068"/>
            <a:ext cx="6220346" cy="3488045"/>
          </a:xfrm>
          <a:prstGeom prst="rect">
            <a:avLst/>
          </a:prstGeom>
        </p:spPr>
      </p:pic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8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2662</TotalTime>
  <Words>3427</Words>
  <Application>Microsoft Office PowerPoint</Application>
  <PresentationFormat>Widescreen</PresentationFormat>
  <Paragraphs>559</Paragraphs>
  <Slides>68</Slides>
  <Notes>47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16</vt:i4>
      </vt:variant>
      <vt:variant>
        <vt:lpstr>Titoli diapositive</vt:lpstr>
      </vt:variant>
      <vt:variant>
        <vt:i4>68</vt:i4>
      </vt:variant>
    </vt:vector>
  </HeadingPairs>
  <TitlesOfParts>
    <vt:vector size="92" baseType="lpstr">
      <vt:lpstr>Malgun Gothic Semilight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Alessio Russo</cp:lastModifiedBy>
  <cp:revision>272</cp:revision>
  <dcterms:created xsi:type="dcterms:W3CDTF">2020-05-01T16:55:40Z</dcterms:created>
  <dcterms:modified xsi:type="dcterms:W3CDTF">2020-09-15T21:24:43Z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